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54" y="-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C5578-0692-49BC-8C70-957CDFB54261}" type="datetimeFigureOut">
              <a:rPr lang="en-US" smtClean="0"/>
              <a:pPr/>
              <a:t>24/10/2016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5C99A-3A1F-4031-97EF-60EF09113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7850" y="2819400"/>
            <a:ext cx="8667750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500" b="1" dirty="0">
                <a:latin typeface="Bell MT" pitchFamily="18" charset="0"/>
              </a:rPr>
              <a:t>This is to certify that </a:t>
            </a:r>
            <a:r>
              <a:rPr lang="en-US" sz="1500" b="1" dirty="0" err="1">
                <a:latin typeface="Bell MT" pitchFamily="18" charset="0"/>
              </a:rPr>
              <a:t>Mr</a:t>
            </a:r>
            <a:r>
              <a:rPr lang="en-US" sz="1500" b="1" dirty="0">
                <a:latin typeface="Bell MT" pitchFamily="18" charset="0"/>
              </a:rPr>
              <a:t>/Ms./</a:t>
            </a:r>
            <a:r>
              <a:rPr lang="en-US" sz="1500" b="1" dirty="0" err="1">
                <a:latin typeface="Bell MT" pitchFamily="18" charset="0"/>
              </a:rPr>
              <a:t>Mrs</a:t>
            </a:r>
            <a:r>
              <a:rPr lang="en-US" sz="1500" b="1" dirty="0" smtClean="0">
                <a:latin typeface="Bell MT" pitchFamily="18" charset="0"/>
              </a:rPr>
              <a:t>……………………………………………………….……………..……</a:t>
            </a:r>
          </a:p>
          <a:p>
            <a:pPr algn="just">
              <a:lnSpc>
                <a:spcPct val="150000"/>
              </a:lnSpc>
            </a:pPr>
            <a:r>
              <a:rPr lang="en-US" sz="1500" b="1" dirty="0" smtClean="0">
                <a:latin typeface="Bell MT" pitchFamily="18" charset="0"/>
              </a:rPr>
              <a:t>S/o, D/o, W/o…………………………………… </a:t>
            </a:r>
            <a:r>
              <a:rPr lang="en-US" sz="1500" b="1" dirty="0">
                <a:latin typeface="Bell MT" pitchFamily="18" charset="0"/>
              </a:rPr>
              <a:t>has successfully completed the three months Primary Level </a:t>
            </a:r>
            <a:r>
              <a:rPr lang="en-US" sz="1500" b="1" dirty="0" smtClean="0">
                <a:latin typeface="Bell MT" pitchFamily="18" charset="0"/>
              </a:rPr>
              <a:t>Training Course with recognized syllabus of Rehabilitation Council of India, </a:t>
            </a:r>
            <a:r>
              <a:rPr lang="en-US" sz="1500" b="1" dirty="0">
                <a:latin typeface="Bell MT" pitchFamily="18" charset="0"/>
              </a:rPr>
              <a:t>as Care Associate, under </a:t>
            </a:r>
            <a:r>
              <a:rPr lang="en-US" sz="1500" b="1" dirty="0" err="1">
                <a:latin typeface="Bell MT" pitchFamily="18" charset="0"/>
              </a:rPr>
              <a:t>Sahyogi</a:t>
            </a:r>
            <a:r>
              <a:rPr lang="en-US" sz="1500" b="1" dirty="0">
                <a:latin typeface="Bell MT" pitchFamily="18" charset="0"/>
              </a:rPr>
              <a:t> Scheme of the National Trust from</a:t>
            </a:r>
            <a:r>
              <a:rPr lang="en-US" sz="1500" b="1" dirty="0" smtClean="0">
                <a:latin typeface="Bell MT" pitchFamily="18" charset="0"/>
              </a:rPr>
              <a:t>..................</a:t>
            </a:r>
            <a:r>
              <a:rPr lang="en-US" sz="1500" b="1" dirty="0">
                <a:latin typeface="Bell MT" pitchFamily="18" charset="0"/>
              </a:rPr>
              <a:t>to </a:t>
            </a:r>
            <a:r>
              <a:rPr lang="en-US" sz="1500" b="1" dirty="0" smtClean="0">
                <a:latin typeface="Bell MT" pitchFamily="18" charset="0"/>
              </a:rPr>
              <a:t>……..…….. </a:t>
            </a:r>
            <a:endParaRPr lang="en-US" sz="1500" b="1" dirty="0">
              <a:latin typeface="Bell MT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500" b="1" dirty="0">
                <a:latin typeface="Bell MT" pitchFamily="18" charset="0"/>
              </a:rPr>
              <a:t>organized by …………… </a:t>
            </a:r>
            <a:r>
              <a:rPr lang="en-US" sz="1500" i="1" dirty="0" smtClean="0">
                <a:latin typeface="Bell MT" pitchFamily="18" charset="0"/>
              </a:rPr>
              <a:t>&lt;Name of the </a:t>
            </a:r>
            <a:r>
              <a:rPr lang="en-US" sz="1500" i="1" dirty="0">
                <a:latin typeface="Bell MT" pitchFamily="18" charset="0"/>
              </a:rPr>
              <a:t>Registered </a:t>
            </a:r>
            <a:r>
              <a:rPr lang="en-US" sz="1500" i="1" dirty="0" smtClean="0">
                <a:latin typeface="Bell MT" pitchFamily="18" charset="0"/>
              </a:rPr>
              <a:t>Organization&gt; </a:t>
            </a:r>
            <a:r>
              <a:rPr lang="en-US" sz="1500" b="1" dirty="0" smtClean="0">
                <a:latin typeface="Bell MT" pitchFamily="18" charset="0"/>
              </a:rPr>
              <a:t>………………………..……</a:t>
            </a:r>
            <a:endParaRPr lang="en-US" sz="1500" b="1" dirty="0">
              <a:latin typeface="Bell MT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5638800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Bell MT" pitchFamily="18" charset="0"/>
              </a:rPr>
              <a:t>__________________________</a:t>
            </a:r>
          </a:p>
          <a:p>
            <a:pPr algn="ctr"/>
            <a:r>
              <a:rPr lang="en-US" sz="1200" b="1" dirty="0" smtClean="0">
                <a:latin typeface="Bell MT" pitchFamily="18" charset="0"/>
              </a:rPr>
              <a:t>(Signature &amp; Stamp of </a:t>
            </a:r>
          </a:p>
          <a:p>
            <a:pPr algn="ctr"/>
            <a:r>
              <a:rPr lang="en-US" sz="1200" b="1" dirty="0" smtClean="0">
                <a:latin typeface="Bell MT" pitchFamily="18" charset="0"/>
              </a:rPr>
              <a:t>Head of the R.O.)</a:t>
            </a:r>
            <a:endParaRPr lang="en-US" sz="1200" b="1" dirty="0">
              <a:latin typeface="Bell MT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350" y="138262"/>
            <a:ext cx="685165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Bell MT" pitchFamily="18" charset="0"/>
              </a:rPr>
              <a:t>The National Trust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for the welfare of persons with Autism,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Cerebral Palsy, Mental Retardation &amp; Multiple Disabilities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Department of Empowerment of Persons with  Disabilities (Divyangjan),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Ministry of Social Justice &amp; Empowerment, Government of India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16-B, </a:t>
            </a:r>
            <a:r>
              <a:rPr lang="en-US" sz="1050" dirty="0" err="1" smtClean="0">
                <a:latin typeface="Bell MT" pitchFamily="18" charset="0"/>
                <a:cs typeface="Times New Roman" pitchFamily="18" charset="0"/>
              </a:rPr>
              <a:t>Bada</a:t>
            </a: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1050" dirty="0" err="1" smtClean="0">
                <a:latin typeface="Bell MT" pitchFamily="18" charset="0"/>
                <a:cs typeface="Times New Roman" pitchFamily="18" charset="0"/>
              </a:rPr>
              <a:t>Bazar</a:t>
            </a: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 Road, Old </a:t>
            </a:r>
            <a:r>
              <a:rPr lang="en-US" sz="1050" dirty="0" err="1" smtClean="0">
                <a:latin typeface="Bell MT" pitchFamily="18" charset="0"/>
                <a:cs typeface="Times New Roman" pitchFamily="18" charset="0"/>
              </a:rPr>
              <a:t>Rajinder</a:t>
            </a: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 Nagar, New Delhi – 110060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Website: www.thenationaltrust.gov.in , Ph: 011-43187878, Email: contactus@thenationaltrust.in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828801"/>
            <a:ext cx="9906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latin typeface="Bell MT" pitchFamily="18" charset="0"/>
              </a:rPr>
              <a:t>Sahyogi</a:t>
            </a:r>
            <a:r>
              <a:rPr lang="en-US" sz="2400" b="1" dirty="0" smtClean="0">
                <a:latin typeface="Bell MT" pitchFamily="18" charset="0"/>
              </a:rPr>
              <a:t> (Care Associate)</a:t>
            </a:r>
            <a:endParaRPr lang="en-US" sz="2400" b="1" dirty="0">
              <a:latin typeface="Bell MT" pitchFamily="18" charset="0"/>
            </a:endParaRPr>
          </a:p>
          <a:p>
            <a:pPr algn="ctr"/>
            <a:r>
              <a:rPr lang="en-US" sz="1500" b="1" dirty="0">
                <a:latin typeface="Bell MT" pitchFamily="18" charset="0"/>
              </a:rPr>
              <a:t>Care Associate Primary </a:t>
            </a:r>
            <a:r>
              <a:rPr lang="en-US" sz="1500" b="1" dirty="0" smtClean="0">
                <a:latin typeface="Bell MT" pitchFamily="18" charset="0"/>
              </a:rPr>
              <a:t>Level Certificate</a:t>
            </a:r>
            <a:endParaRPr lang="en-US" sz="1500" b="1" dirty="0">
              <a:latin typeface="Bell MT" pitchFamily="18" charset="0"/>
            </a:endParaRPr>
          </a:p>
        </p:txBody>
      </p:sp>
      <p:pic>
        <p:nvPicPr>
          <p:cNvPr id="13" name="Picture 12" descr="E:\pankaj\D Drive\Pankaj-New\NT Material\NT logo &amp; other\NT Logo.bmp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81000"/>
            <a:ext cx="1123666" cy="11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742950" y="5029200"/>
            <a:ext cx="1981200" cy="12192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Bell MT" pitchFamily="18" charset="0"/>
              </a:rPr>
              <a:t>&lt;Name &amp; Address of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Bell MT" pitchFamily="18" charset="0"/>
              </a:rPr>
              <a:t> Registered Organization&gt;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7850" y="2514600"/>
            <a:ext cx="8667750" cy="234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1500" b="1" dirty="0">
                <a:latin typeface="Bell MT" pitchFamily="18" charset="0"/>
              </a:rPr>
              <a:t>This is to certify that </a:t>
            </a:r>
            <a:r>
              <a:rPr lang="en-US" sz="1500" b="1" dirty="0" err="1">
                <a:latin typeface="Bell MT" pitchFamily="18" charset="0"/>
              </a:rPr>
              <a:t>Mr</a:t>
            </a:r>
            <a:r>
              <a:rPr lang="en-US" sz="1500" b="1" dirty="0">
                <a:latin typeface="Bell MT" pitchFamily="18" charset="0"/>
              </a:rPr>
              <a:t>/Ms./</a:t>
            </a:r>
            <a:r>
              <a:rPr lang="en-US" sz="1500" b="1" dirty="0" err="1">
                <a:latin typeface="Bell MT" pitchFamily="18" charset="0"/>
              </a:rPr>
              <a:t>Mrs</a:t>
            </a:r>
            <a:r>
              <a:rPr lang="en-US" sz="1500" b="1" dirty="0" smtClean="0">
                <a:latin typeface="Bell MT" pitchFamily="18" charset="0"/>
              </a:rPr>
              <a:t>……………………………………………………….……………..……</a:t>
            </a:r>
          </a:p>
          <a:p>
            <a:pPr algn="just">
              <a:lnSpc>
                <a:spcPct val="200000"/>
              </a:lnSpc>
            </a:pPr>
            <a:r>
              <a:rPr lang="en-US" sz="1500" b="1" dirty="0" smtClean="0">
                <a:latin typeface="Bell MT" pitchFamily="18" charset="0"/>
              </a:rPr>
              <a:t>S/o, D/o, W/o…………………………………… </a:t>
            </a:r>
            <a:r>
              <a:rPr lang="en-US" sz="1500" b="1" dirty="0">
                <a:latin typeface="Bell MT" pitchFamily="18" charset="0"/>
              </a:rPr>
              <a:t>has successfully completed the </a:t>
            </a:r>
            <a:r>
              <a:rPr lang="en-US" sz="1500" b="1" dirty="0" smtClean="0">
                <a:latin typeface="Bell MT" pitchFamily="18" charset="0"/>
              </a:rPr>
              <a:t>six months Advance Level </a:t>
            </a:r>
            <a:r>
              <a:rPr lang="en-US" sz="1500" b="1" dirty="0" smtClean="0">
                <a:latin typeface="Bell MT" pitchFamily="18" charset="0"/>
              </a:rPr>
              <a:t>Training Course with recognized syllabus of Rehabilitation Council of India, </a:t>
            </a:r>
            <a:r>
              <a:rPr lang="en-US" sz="1500" b="1" dirty="0">
                <a:latin typeface="Bell MT" pitchFamily="18" charset="0"/>
              </a:rPr>
              <a:t>as Care Associate, under </a:t>
            </a:r>
            <a:r>
              <a:rPr lang="en-US" sz="1500" b="1" dirty="0" err="1">
                <a:latin typeface="Bell MT" pitchFamily="18" charset="0"/>
              </a:rPr>
              <a:t>Sahyogi</a:t>
            </a:r>
            <a:r>
              <a:rPr lang="en-US" sz="1500" b="1" dirty="0">
                <a:latin typeface="Bell MT" pitchFamily="18" charset="0"/>
              </a:rPr>
              <a:t> Scheme of the National Trust from</a:t>
            </a:r>
            <a:r>
              <a:rPr lang="en-US" sz="1500" b="1" dirty="0" smtClean="0">
                <a:latin typeface="Bell MT" pitchFamily="18" charset="0"/>
              </a:rPr>
              <a:t>.........................................</a:t>
            </a:r>
            <a:r>
              <a:rPr lang="en-US" sz="1500" b="1" dirty="0">
                <a:latin typeface="Bell MT" pitchFamily="18" charset="0"/>
              </a:rPr>
              <a:t>to </a:t>
            </a:r>
            <a:r>
              <a:rPr lang="en-US" sz="1500" b="1" dirty="0" smtClean="0">
                <a:latin typeface="Bell MT" pitchFamily="18" charset="0"/>
              </a:rPr>
              <a:t>…………….…..……….….. </a:t>
            </a:r>
            <a:endParaRPr lang="en-US" sz="1500" b="1" dirty="0">
              <a:latin typeface="Bell MT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sz="1500" b="1" dirty="0">
                <a:latin typeface="Bell MT" pitchFamily="18" charset="0"/>
              </a:rPr>
              <a:t>organized by …………… </a:t>
            </a:r>
            <a:r>
              <a:rPr lang="en-US" sz="1500" i="1" dirty="0" smtClean="0">
                <a:latin typeface="Bell MT" pitchFamily="18" charset="0"/>
              </a:rPr>
              <a:t>&lt;Name of the </a:t>
            </a:r>
            <a:r>
              <a:rPr lang="en-US" sz="1500" i="1" dirty="0">
                <a:latin typeface="Bell MT" pitchFamily="18" charset="0"/>
              </a:rPr>
              <a:t>Registered </a:t>
            </a:r>
            <a:r>
              <a:rPr lang="en-US" sz="1500" i="1" dirty="0" smtClean="0">
                <a:latin typeface="Bell MT" pitchFamily="18" charset="0"/>
              </a:rPr>
              <a:t>Organization&gt; </a:t>
            </a:r>
            <a:r>
              <a:rPr lang="en-US" sz="1500" b="1" dirty="0" smtClean="0">
                <a:latin typeface="Bell MT" pitchFamily="18" charset="0"/>
              </a:rPr>
              <a:t>………………………..……</a:t>
            </a:r>
            <a:endParaRPr lang="en-US" sz="1500" b="1" dirty="0">
              <a:latin typeface="Bell MT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5906869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Bell MT" pitchFamily="18" charset="0"/>
              </a:rPr>
              <a:t>__________________________</a:t>
            </a:r>
          </a:p>
          <a:p>
            <a:pPr algn="ctr"/>
            <a:r>
              <a:rPr lang="en-US" sz="1200" b="1" dirty="0" smtClean="0">
                <a:latin typeface="Bell MT" pitchFamily="18" charset="0"/>
              </a:rPr>
              <a:t>(Signature &amp; Stamp of </a:t>
            </a:r>
          </a:p>
          <a:p>
            <a:pPr algn="ctr"/>
            <a:r>
              <a:rPr lang="en-US" sz="1200" b="1" dirty="0" smtClean="0">
                <a:latin typeface="Bell MT" pitchFamily="18" charset="0"/>
              </a:rPr>
              <a:t>Head of the R.O.)</a:t>
            </a:r>
            <a:endParaRPr lang="en-US" sz="1200" b="1" dirty="0">
              <a:latin typeface="Bell MT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350" y="138262"/>
            <a:ext cx="685165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Bell MT" pitchFamily="18" charset="0"/>
              </a:rPr>
              <a:t>The National Trust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for the welfare of persons with Autism,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Cerebral Palsy, Mental Retardation &amp; Multiple Disabilities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Department of Empowerment of Persons with  Disabilities (Divyangjan),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latin typeface="Bell MT" pitchFamily="18" charset="0"/>
                <a:cs typeface="Times New Roman" pitchFamily="18" charset="0"/>
              </a:rPr>
              <a:t>Ministry of Social Justice &amp; Empowerment, Government of India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16-B, </a:t>
            </a:r>
            <a:r>
              <a:rPr lang="en-US" sz="1050" dirty="0" err="1" smtClean="0">
                <a:latin typeface="Bell MT" pitchFamily="18" charset="0"/>
                <a:cs typeface="Times New Roman" pitchFamily="18" charset="0"/>
              </a:rPr>
              <a:t>Bada</a:t>
            </a: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1050" dirty="0" err="1" smtClean="0">
                <a:latin typeface="Bell MT" pitchFamily="18" charset="0"/>
                <a:cs typeface="Times New Roman" pitchFamily="18" charset="0"/>
              </a:rPr>
              <a:t>Bazar</a:t>
            </a: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 Road, Old </a:t>
            </a:r>
            <a:r>
              <a:rPr lang="en-US" sz="1050" dirty="0" err="1" smtClean="0">
                <a:latin typeface="Bell MT" pitchFamily="18" charset="0"/>
                <a:cs typeface="Times New Roman" pitchFamily="18" charset="0"/>
              </a:rPr>
              <a:t>Rajinder</a:t>
            </a: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 Nagar, New Delhi – 110060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Bell MT" pitchFamily="18" charset="0"/>
                <a:cs typeface="Times New Roman" pitchFamily="18" charset="0"/>
              </a:rPr>
              <a:t>Website: www.thenationaltrust.gov.in , Ph: 011-43187878, Email: contactus@thenationaltrust.in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745903"/>
            <a:ext cx="9906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latin typeface="Bell MT" pitchFamily="18" charset="0"/>
              </a:rPr>
              <a:t>Sahyogi</a:t>
            </a:r>
            <a:r>
              <a:rPr lang="en-US" sz="2400" b="1" dirty="0" smtClean="0">
                <a:latin typeface="Bell MT" pitchFamily="18" charset="0"/>
              </a:rPr>
              <a:t> (Care Associate)</a:t>
            </a:r>
            <a:endParaRPr lang="en-US" sz="2400" b="1" dirty="0">
              <a:latin typeface="Bell MT" pitchFamily="18" charset="0"/>
            </a:endParaRPr>
          </a:p>
          <a:p>
            <a:pPr algn="ctr"/>
            <a:r>
              <a:rPr lang="en-US" sz="1500" b="1" dirty="0">
                <a:latin typeface="Bell MT" pitchFamily="18" charset="0"/>
              </a:rPr>
              <a:t>Care Associate </a:t>
            </a:r>
            <a:r>
              <a:rPr lang="en-US" sz="1500" b="1" dirty="0" smtClean="0">
                <a:latin typeface="Bell MT" pitchFamily="18" charset="0"/>
              </a:rPr>
              <a:t>Advance Level </a:t>
            </a:r>
            <a:r>
              <a:rPr lang="en-US" sz="1500" b="1" dirty="0" smtClean="0">
                <a:latin typeface="Bell MT" pitchFamily="18" charset="0"/>
              </a:rPr>
              <a:t>Certificate</a:t>
            </a:r>
            <a:endParaRPr lang="en-US" sz="1500" b="1" dirty="0">
              <a:latin typeface="Bell MT" pitchFamily="18" charset="0"/>
            </a:endParaRPr>
          </a:p>
        </p:txBody>
      </p:sp>
      <p:pic>
        <p:nvPicPr>
          <p:cNvPr id="13" name="Picture 12" descr="E:\pankaj\D Drive\Pankaj-New\NT Material\NT logo &amp; other\NT Logo.bmp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81000"/>
            <a:ext cx="1123666" cy="11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742950" y="5297269"/>
            <a:ext cx="1981200" cy="12192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Bell MT" pitchFamily="18" charset="0"/>
              </a:rPr>
              <a:t>&lt;Name &amp; Address of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Bell MT" pitchFamily="18" charset="0"/>
              </a:rPr>
              <a:t> Registered Organization&gt;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308</Words>
  <Application>Microsoft Office PowerPoint</Application>
  <PresentationFormat>A4 Paper (210x297 mm)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PKS</dc:creator>
  <cp:lastModifiedBy>PKS</cp:lastModifiedBy>
  <cp:revision>2</cp:revision>
  <dcterms:created xsi:type="dcterms:W3CDTF">2016-10-24T07:11:21Z</dcterms:created>
  <dcterms:modified xsi:type="dcterms:W3CDTF">2016-10-24T07:44:25Z</dcterms:modified>
</cp:coreProperties>
</file>